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10.04.2026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Выполнение  комплексного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обследования проведения с профилактическими целями в Школах для больных с хроническими заболеваниями в 2025 году</a:t>
            </a:r>
            <a:endParaRPr lang="ru-RU" sz="2000" dirty="0">
              <a:solidFill>
                <a:schemeClr val="accent4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1214422"/>
          <a:ext cx="8786874" cy="512863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10842"/>
                <a:gridCol w="618050"/>
                <a:gridCol w="674928"/>
                <a:gridCol w="598570"/>
                <a:gridCol w="632197"/>
                <a:gridCol w="632197"/>
                <a:gridCol w="564943"/>
                <a:gridCol w="618747"/>
                <a:gridCol w="618747"/>
                <a:gridCol w="692728"/>
                <a:gridCol w="692728"/>
                <a:gridCol w="632197"/>
              </a:tblGrid>
              <a:tr h="64294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Наименование МО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План на 2025 год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 т.ч. план на 2025 год школы для больных сахарным диабетом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ИТОГО 2025 год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Школы для больных сахарным диабетом B04.012.001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Школа для больных с артериальной гипертензией B04.015.001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Школа для больных с сердечной недостаточностью B04.015.002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Школа для больных с бронхиальной астмой B04.037.003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Школа по отказу от потребления табака B04.070.007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Школа для пациентов с избыточной массой тела и ожирением B05.069.008</a:t>
                      </a:r>
                      <a:endParaRPr lang="ru-RU" sz="65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% выполнения от года (100%)</a:t>
                      </a:r>
                      <a:endParaRPr lang="ru-RU" sz="65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% выполнения от года Школа сахарного диабета (100%)</a:t>
                      </a:r>
                      <a:endParaRPr lang="ru-RU" sz="65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2460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Компл</a:t>
                      </a:r>
                      <a:r>
                        <a:rPr lang="ru-RU" sz="65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посещения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smtClean="0">
                          <a:latin typeface="Times New Roman" pitchFamily="18" charset="0"/>
                          <a:cs typeface="Times New Roman" pitchFamily="18" charset="0"/>
                        </a:rPr>
                        <a:t>Компл. посещения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smtClean="0">
                          <a:latin typeface="Times New Roman" pitchFamily="18" charset="0"/>
                          <a:cs typeface="Times New Roman" pitchFamily="18" charset="0"/>
                        </a:rPr>
                        <a:t>Компл. посещения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smtClean="0">
                          <a:latin typeface="Times New Roman" pitchFamily="18" charset="0"/>
                          <a:cs typeface="Times New Roman" pitchFamily="18" charset="0"/>
                        </a:rPr>
                        <a:t>Компл. посещения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smtClean="0">
                          <a:latin typeface="Times New Roman" pitchFamily="18" charset="0"/>
                          <a:cs typeface="Times New Roman" pitchFamily="18" charset="0"/>
                        </a:rPr>
                        <a:t>Компл. посещения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smtClean="0">
                          <a:latin typeface="Times New Roman" pitchFamily="18" charset="0"/>
                          <a:cs typeface="Times New Roman" pitchFamily="18" charset="0"/>
                        </a:rPr>
                        <a:t>Компл. посещения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smtClean="0">
                          <a:latin typeface="Times New Roman" pitchFamily="18" charset="0"/>
                          <a:cs typeface="Times New Roman" pitchFamily="18" charset="0"/>
                        </a:rPr>
                        <a:t>Компл. посещения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smtClean="0">
                          <a:latin typeface="Times New Roman" pitchFamily="18" charset="0"/>
                          <a:cs typeface="Times New Roman" pitchFamily="18" charset="0"/>
                        </a:rPr>
                        <a:t>Компл. посещения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smtClean="0">
                          <a:latin typeface="Times New Roman" pitchFamily="18" charset="0"/>
                          <a:cs typeface="Times New Roman" pitchFamily="18" charset="0"/>
                        </a:rPr>
                        <a:t>Компл. посещения</a:t>
                      </a:r>
                      <a:endParaRPr lang="ru-RU" sz="65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Компл</a:t>
                      </a:r>
                      <a:r>
                        <a:rPr lang="ru-RU" sz="65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. посещения</a:t>
                      </a:r>
                      <a:endParaRPr lang="ru-RU" sz="65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Компл</a:t>
                      </a:r>
                      <a:r>
                        <a:rPr lang="ru-RU" sz="65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. посещения</a:t>
                      </a:r>
                      <a:endParaRPr lang="ru-RU" sz="65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"Алексеевская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12 175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13 439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802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9 973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219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379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561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1 505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110,4%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"Белгородская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30 963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1 150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32 516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1 161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17 521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4 729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1 105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3 732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4 268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105,0%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101%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"Борисовская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5 148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5 210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3 949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806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119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272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101,2%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"Валуйская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10 836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376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9 838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375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3 066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1 990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2 852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1 324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90,8%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"Вейделевская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4 109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4 295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1 745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950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693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787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104,5%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"Волоконовская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5 885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5 274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3 656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1 289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329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89,6%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"Грайворонская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4 993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4 766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2 785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304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190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1 087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95,5%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"Ивнянская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4 817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5 578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3 845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1 316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115,8%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"Корочанская ЦРБ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7 628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7 659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5 496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176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997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936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100,4%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"Красненская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2 173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              2 173   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940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259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403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421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100,0%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"Красногвардейская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6 702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              8 181   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700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4 006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2 305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268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502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122,1%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"Краснояружская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2 953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                 153   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136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5,2%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"Новооскольская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7 626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              8 158   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4 503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1 653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266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616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1 120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107,0%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"Прохоровская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5 333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              5 395   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2 551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577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892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1 231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101,2%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"Ракитянская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6 483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5 872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4 784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376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335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257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90,6%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"Ровеньская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4 714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               4 113   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2 647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554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288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520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87,3%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"Чернянская ЦРБ им. П.В. Гапотченко"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6 004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6 394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3 228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804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1 183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1 124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106,5%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"Шебекинская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14 711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13 466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8 130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1 535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577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2 392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832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91,5%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"Большетроицкая 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1 822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1 526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658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518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215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83,8%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"Яковлевская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13 265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13 745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7 263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755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148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2 124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2 555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103,6%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"Томаровская РБ им.И.С. Сальтевского"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3 765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4 449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2 380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388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1 094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481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118,2%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"Губкинская ЦРБ"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18 111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1 000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18 880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1 005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13 341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491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860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1 259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1 924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104,2%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101%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2460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"Старооскольская окружная больница Святителя Луки Крымского"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42 753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1 100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49 459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1 076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34 130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789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293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13 057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115,7%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98%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2460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"Городская поликлиника города Белгорода"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55 654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2 100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59 670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2 253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38 844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8 334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2 145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1 105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6 989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107,2%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107%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ЧУЗ "Больница "РЖД-Медицина"  г. Белгород"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1 659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1 873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1 667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198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112,9%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"Губкинская городская детская больница"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3 148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3 468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2 504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808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110,2%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2460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"Старооскольская окружная детская больница"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9 446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10 304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629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2 471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4 701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2 354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109,1%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2460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ОГБУЗ "Детская областная клиническая больница"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14 075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13 803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268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12 990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321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98,1%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101%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ООО Поликлиника "Полимедика-Белгород"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7 475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                5 672   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4 653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370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108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325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>
                          <a:latin typeface="Times New Roman" pitchFamily="18" charset="0"/>
                          <a:cs typeface="Times New Roman" pitchFamily="18" charset="0"/>
                        </a:rPr>
                        <a:t>216</a:t>
                      </a:r>
                      <a:endParaRPr lang="ru-RU" sz="650" b="0" i="0" u="none" strike="noStrike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75,9%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65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  <a:tr h="1252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314 426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8 526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325 329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8 673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186 571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31 404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10 835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42 608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45 238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103,5%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50" b="1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102%</a:t>
                      </a:r>
                      <a:endParaRPr lang="ru-RU" sz="65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609" marR="3609" marT="3609" marB="0" anchor="ctr"/>
                </a:tc>
              </a:tr>
            </a:tbl>
          </a:graphicData>
        </a:graphic>
      </p:graphicFrame>
      <p:pic>
        <p:nvPicPr>
          <p:cNvPr id="7" name="Содержимое 7" descr="tfoms123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4607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</TotalTime>
  <Words>798</Words>
  <PresentationFormat>Экран (4:3)</PresentationFormat>
  <Paragraphs>384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Открытая</vt:lpstr>
      <vt:lpstr>Выполнение  комплексного обследования проведения с профилактическими целями в Школах для больных с хроническими заболеваниями в 2025 году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Выполнение  комплексного обследования проведения с профилактическими целями в Школах для больных с хроническими заболеваниями в 2025 году</dc:title>
  <dc:creator>oms_5</dc:creator>
  <cp:lastModifiedBy>oms_5</cp:lastModifiedBy>
  <cp:revision>7</cp:revision>
  <dcterms:created xsi:type="dcterms:W3CDTF">2026-04-10T08:21:49Z</dcterms:created>
  <dcterms:modified xsi:type="dcterms:W3CDTF">2026-04-10T08:37:22Z</dcterms:modified>
</cp:coreProperties>
</file>